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5" r:id="rId29"/>
    <p:sldId id="283" r:id="rId30"/>
    <p:sldId id="284" r:id="rId31"/>
    <p:sldId id="286" r:id="rId32"/>
    <p:sldId id="287" r:id="rId33"/>
    <p:sldId id="288" r:id="rId34"/>
    <p:sldId id="289" r:id="rId35"/>
    <p:sldId id="290" r:id="rId36"/>
    <p:sldId id="291" r:id="rId37"/>
    <p:sldId id="292" r:id="rId38"/>
    <p:sldId id="293" r:id="rId39"/>
    <p:sldId id="294" r:id="rId40"/>
    <p:sldId id="296" r:id="rId41"/>
    <p:sldId id="295" r:id="rId42"/>
    <p:sldId id="297" r:id="rId43"/>
    <p:sldId id="298" r:id="rId44"/>
    <p:sldId id="299" r:id="rId45"/>
    <p:sldId id="300" r:id="rId46"/>
    <p:sldId id="301" r:id="rId47"/>
    <p:sldId id="302" r:id="rId48"/>
    <p:sldId id="303"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75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361DF6-EC62-452F-963A-589C21FEF110}" type="datetimeFigureOut">
              <a:rPr lang="en-US" smtClean="0"/>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EA6B-0E46-43F8-8A62-807250D2CD3E}" type="slidenum">
              <a:rPr lang="en-US" smtClean="0"/>
              <a:t>‹#›</a:t>
            </a:fld>
            <a:endParaRPr lang="en-US"/>
          </a:p>
        </p:txBody>
      </p:sp>
    </p:spTree>
    <p:extLst>
      <p:ext uri="{BB962C8B-B14F-4D97-AF65-F5344CB8AC3E}">
        <p14:creationId xmlns:p14="http://schemas.microsoft.com/office/powerpoint/2010/main" val="779156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361DF6-EC62-452F-963A-589C21FEF110}" type="datetimeFigureOut">
              <a:rPr lang="en-US" smtClean="0"/>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EA6B-0E46-43F8-8A62-807250D2CD3E}" type="slidenum">
              <a:rPr lang="en-US" smtClean="0"/>
              <a:t>‹#›</a:t>
            </a:fld>
            <a:endParaRPr lang="en-US"/>
          </a:p>
        </p:txBody>
      </p:sp>
    </p:spTree>
    <p:extLst>
      <p:ext uri="{BB962C8B-B14F-4D97-AF65-F5344CB8AC3E}">
        <p14:creationId xmlns:p14="http://schemas.microsoft.com/office/powerpoint/2010/main" val="835138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361DF6-EC62-452F-963A-589C21FEF110}" type="datetimeFigureOut">
              <a:rPr lang="en-US" smtClean="0"/>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EA6B-0E46-43F8-8A62-807250D2CD3E}" type="slidenum">
              <a:rPr lang="en-US" smtClean="0"/>
              <a:t>‹#›</a:t>
            </a:fld>
            <a:endParaRPr lang="en-US"/>
          </a:p>
        </p:txBody>
      </p:sp>
    </p:spTree>
    <p:extLst>
      <p:ext uri="{BB962C8B-B14F-4D97-AF65-F5344CB8AC3E}">
        <p14:creationId xmlns:p14="http://schemas.microsoft.com/office/powerpoint/2010/main" val="2613928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361DF6-EC62-452F-963A-589C21FEF110}" type="datetimeFigureOut">
              <a:rPr lang="en-US" smtClean="0"/>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EA6B-0E46-43F8-8A62-807250D2CD3E}" type="slidenum">
              <a:rPr lang="en-US" smtClean="0"/>
              <a:t>‹#›</a:t>
            </a:fld>
            <a:endParaRPr lang="en-US"/>
          </a:p>
        </p:txBody>
      </p:sp>
    </p:spTree>
    <p:extLst>
      <p:ext uri="{BB962C8B-B14F-4D97-AF65-F5344CB8AC3E}">
        <p14:creationId xmlns:p14="http://schemas.microsoft.com/office/powerpoint/2010/main" val="2614836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361DF6-EC62-452F-963A-589C21FEF110}" type="datetimeFigureOut">
              <a:rPr lang="en-US" smtClean="0"/>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EA6B-0E46-43F8-8A62-807250D2CD3E}" type="slidenum">
              <a:rPr lang="en-US" smtClean="0"/>
              <a:t>‹#›</a:t>
            </a:fld>
            <a:endParaRPr lang="en-US"/>
          </a:p>
        </p:txBody>
      </p:sp>
    </p:spTree>
    <p:extLst>
      <p:ext uri="{BB962C8B-B14F-4D97-AF65-F5344CB8AC3E}">
        <p14:creationId xmlns:p14="http://schemas.microsoft.com/office/powerpoint/2010/main" val="2941054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361DF6-EC62-452F-963A-589C21FEF110}" type="datetimeFigureOut">
              <a:rPr lang="en-US" smtClean="0"/>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EA6B-0E46-43F8-8A62-807250D2CD3E}" type="slidenum">
              <a:rPr lang="en-US" smtClean="0"/>
              <a:t>‹#›</a:t>
            </a:fld>
            <a:endParaRPr lang="en-US"/>
          </a:p>
        </p:txBody>
      </p:sp>
    </p:spTree>
    <p:extLst>
      <p:ext uri="{BB962C8B-B14F-4D97-AF65-F5344CB8AC3E}">
        <p14:creationId xmlns:p14="http://schemas.microsoft.com/office/powerpoint/2010/main" val="328832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361DF6-EC62-452F-963A-589C21FEF110}" type="datetimeFigureOut">
              <a:rPr lang="en-US" smtClean="0"/>
              <a:t>10/3/2013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1FEA6B-0E46-43F8-8A62-807250D2CD3E}" type="slidenum">
              <a:rPr lang="en-US" smtClean="0"/>
              <a:t>‹#›</a:t>
            </a:fld>
            <a:endParaRPr lang="en-US"/>
          </a:p>
        </p:txBody>
      </p:sp>
    </p:spTree>
    <p:extLst>
      <p:ext uri="{BB962C8B-B14F-4D97-AF65-F5344CB8AC3E}">
        <p14:creationId xmlns:p14="http://schemas.microsoft.com/office/powerpoint/2010/main" val="2933827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361DF6-EC62-452F-963A-589C21FEF110}" type="datetimeFigureOut">
              <a:rPr lang="en-US" smtClean="0"/>
              <a:t>10/3/2013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1FEA6B-0E46-43F8-8A62-807250D2CD3E}" type="slidenum">
              <a:rPr lang="en-US" smtClean="0"/>
              <a:t>‹#›</a:t>
            </a:fld>
            <a:endParaRPr lang="en-US"/>
          </a:p>
        </p:txBody>
      </p:sp>
    </p:spTree>
    <p:extLst>
      <p:ext uri="{BB962C8B-B14F-4D97-AF65-F5344CB8AC3E}">
        <p14:creationId xmlns:p14="http://schemas.microsoft.com/office/powerpoint/2010/main" val="1627931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61DF6-EC62-452F-963A-589C21FEF110}" type="datetimeFigureOut">
              <a:rPr lang="en-US" smtClean="0"/>
              <a:t>10/3/2013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FEA6B-0E46-43F8-8A62-807250D2CD3E}" type="slidenum">
              <a:rPr lang="en-US" smtClean="0"/>
              <a:t>‹#›</a:t>
            </a:fld>
            <a:endParaRPr lang="en-US"/>
          </a:p>
        </p:txBody>
      </p:sp>
    </p:spTree>
    <p:extLst>
      <p:ext uri="{BB962C8B-B14F-4D97-AF65-F5344CB8AC3E}">
        <p14:creationId xmlns:p14="http://schemas.microsoft.com/office/powerpoint/2010/main" val="3554859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361DF6-EC62-452F-963A-589C21FEF110}" type="datetimeFigureOut">
              <a:rPr lang="en-US" smtClean="0"/>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EA6B-0E46-43F8-8A62-807250D2CD3E}" type="slidenum">
              <a:rPr lang="en-US" smtClean="0"/>
              <a:t>‹#›</a:t>
            </a:fld>
            <a:endParaRPr lang="en-US"/>
          </a:p>
        </p:txBody>
      </p:sp>
    </p:spTree>
    <p:extLst>
      <p:ext uri="{BB962C8B-B14F-4D97-AF65-F5344CB8AC3E}">
        <p14:creationId xmlns:p14="http://schemas.microsoft.com/office/powerpoint/2010/main" val="342638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361DF6-EC62-452F-963A-589C21FEF110}" type="datetimeFigureOut">
              <a:rPr lang="en-US" smtClean="0"/>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EA6B-0E46-43F8-8A62-807250D2CD3E}" type="slidenum">
              <a:rPr lang="en-US" smtClean="0"/>
              <a:t>‹#›</a:t>
            </a:fld>
            <a:endParaRPr lang="en-US"/>
          </a:p>
        </p:txBody>
      </p:sp>
    </p:spTree>
    <p:extLst>
      <p:ext uri="{BB962C8B-B14F-4D97-AF65-F5344CB8AC3E}">
        <p14:creationId xmlns:p14="http://schemas.microsoft.com/office/powerpoint/2010/main" val="1645373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361DF6-EC62-452F-963A-589C21FEF110}" type="datetimeFigureOut">
              <a:rPr lang="en-US" smtClean="0"/>
              <a:t>10/3/2013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1FEA6B-0E46-43F8-8A62-807250D2CD3E}" type="slidenum">
              <a:rPr lang="en-US" smtClean="0"/>
              <a:t>‹#›</a:t>
            </a:fld>
            <a:endParaRPr lang="en-US"/>
          </a:p>
        </p:txBody>
      </p:sp>
    </p:spTree>
    <p:extLst>
      <p:ext uri="{BB962C8B-B14F-4D97-AF65-F5344CB8AC3E}">
        <p14:creationId xmlns:p14="http://schemas.microsoft.com/office/powerpoint/2010/main" val="845104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normAutofit fontScale="90000"/>
          </a:bodyPr>
          <a:lstStyle/>
          <a:p>
            <a:r>
              <a:rPr lang="en-US" dirty="0" smtClean="0"/>
              <a:t>TRAINING PROGRAM ON POST HARVEST </a:t>
            </a:r>
            <a:r>
              <a:rPr lang="en-US" dirty="0" smtClean="0"/>
              <a:t>MANAGEMENT OF CEREALS (MAIZE)</a:t>
            </a:r>
            <a:br>
              <a:rPr lang="en-US" dirty="0" smtClean="0"/>
            </a:br>
            <a:endParaRPr lang="en-US" dirty="0"/>
          </a:p>
        </p:txBody>
      </p:sp>
      <p:sp>
        <p:nvSpPr>
          <p:cNvPr id="3" name="Subtitle 2"/>
          <p:cNvSpPr>
            <a:spLocks noGrp="1"/>
          </p:cNvSpPr>
          <p:nvPr>
            <p:ph type="subTitle" idx="1"/>
          </p:nvPr>
        </p:nvSpPr>
        <p:spPr/>
        <p:txBody>
          <a:bodyPr>
            <a:normAutofit/>
          </a:bodyPr>
          <a:lstStyle/>
          <a:p>
            <a:pPr marL="109728" marR="0" lvl="0" algn="l">
              <a:buClr>
                <a:srgbClr val="2DA2BF"/>
              </a:buClr>
            </a:pPr>
            <a:r>
              <a:rPr lang="en-US" sz="2000" b="1" dirty="0" smtClean="0">
                <a:solidFill>
                  <a:prstClr val="black"/>
                </a:solidFill>
              </a:rPr>
              <a:t>KOFI BOAKYE-FOSUHENE</a:t>
            </a:r>
          </a:p>
          <a:p>
            <a:pPr marL="109728" marR="0" lvl="0" algn="l">
              <a:buClr>
                <a:srgbClr val="2DA2BF"/>
              </a:buClr>
            </a:pPr>
            <a:r>
              <a:rPr lang="en-US" sz="2000" b="1" dirty="0" smtClean="0">
                <a:solidFill>
                  <a:prstClr val="black"/>
                </a:solidFill>
              </a:rPr>
              <a:t>(REGIONAL AGRIC. ENGINEER, B/A)</a:t>
            </a:r>
          </a:p>
          <a:p>
            <a:endParaRPr lang="en-US" dirty="0"/>
          </a:p>
        </p:txBody>
      </p:sp>
    </p:spTree>
    <p:extLst>
      <p:ext uri="{BB962C8B-B14F-4D97-AF65-F5344CB8AC3E}">
        <p14:creationId xmlns:p14="http://schemas.microsoft.com/office/powerpoint/2010/main" val="30522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Controlling methods of insects in stored cereals and pulses</a:t>
            </a:r>
            <a:endParaRPr lang="en-US" dirty="0"/>
          </a:p>
        </p:txBody>
      </p:sp>
      <p:sp>
        <p:nvSpPr>
          <p:cNvPr id="3" name="Content Placeholder 2"/>
          <p:cNvSpPr>
            <a:spLocks noGrp="1"/>
          </p:cNvSpPr>
          <p:nvPr>
            <p:ph idx="1"/>
          </p:nvPr>
        </p:nvSpPr>
        <p:spPr/>
        <p:txBody>
          <a:bodyPr/>
          <a:lstStyle/>
          <a:p>
            <a:pPr marL="0" indent="0">
              <a:buNone/>
            </a:pPr>
            <a:r>
              <a:rPr lang="en-GB" dirty="0" smtClean="0"/>
              <a:t>Control methods can be divided into two groups:</a:t>
            </a:r>
            <a:endParaRPr lang="en-US" dirty="0" smtClean="0"/>
          </a:p>
          <a:p>
            <a:r>
              <a:rPr lang="en-GB" b="1" dirty="0" smtClean="0"/>
              <a:t>Non-chemical</a:t>
            </a:r>
            <a:r>
              <a:rPr lang="en-GB" dirty="0" smtClean="0"/>
              <a:t> methods of insect control are broadly considered to include any</a:t>
            </a:r>
            <a:r>
              <a:rPr lang="en-US" dirty="0" smtClean="0"/>
              <a:t> </a:t>
            </a:r>
            <a:r>
              <a:rPr lang="en-GB" dirty="0" smtClean="0"/>
              <a:t>method that does not involve the use of conventional insecticides. They include traditional</a:t>
            </a:r>
            <a:r>
              <a:rPr lang="en-US" dirty="0" smtClean="0"/>
              <a:t> </a:t>
            </a:r>
            <a:r>
              <a:rPr lang="en-GB" dirty="0" smtClean="0"/>
              <a:t>techniques employed by farmers</a:t>
            </a:r>
            <a:r>
              <a:rPr lang="en-US" dirty="0" smtClean="0"/>
              <a:t>.</a:t>
            </a:r>
          </a:p>
          <a:p>
            <a:pPr marL="0" indent="0">
              <a:buNone/>
            </a:pPr>
            <a:endParaRPr lang="en-US" dirty="0"/>
          </a:p>
        </p:txBody>
      </p:sp>
    </p:spTree>
    <p:extLst>
      <p:ext uri="{BB962C8B-B14F-4D97-AF65-F5344CB8AC3E}">
        <p14:creationId xmlns:p14="http://schemas.microsoft.com/office/powerpoint/2010/main" val="3753997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CROP ROTATION</a:t>
            </a:r>
            <a:endParaRPr lang="en-US" dirty="0"/>
          </a:p>
        </p:txBody>
      </p:sp>
      <p:sp>
        <p:nvSpPr>
          <p:cNvPr id="3" name="Content Placeholder 2"/>
          <p:cNvSpPr>
            <a:spLocks noGrp="1"/>
          </p:cNvSpPr>
          <p:nvPr>
            <p:ph idx="1"/>
          </p:nvPr>
        </p:nvSpPr>
        <p:spPr>
          <a:xfrm>
            <a:off x="457200" y="990600"/>
            <a:ext cx="8229600" cy="5135563"/>
          </a:xfrm>
        </p:spPr>
        <p:txBody>
          <a:bodyPr/>
          <a:lstStyle/>
          <a:p>
            <a:pPr marL="0" indent="0">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 y="1489710"/>
            <a:ext cx="3528060" cy="2396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501139"/>
            <a:ext cx="4343400" cy="2385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1" y="4114800"/>
            <a:ext cx="4648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3941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HARVESTING</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691640"/>
            <a:ext cx="3429000" cy="2118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91640"/>
            <a:ext cx="4038600" cy="2118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0"/>
            <a:ext cx="4038600" cy="2137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810001"/>
            <a:ext cx="3429000" cy="2137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8823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SOLARIZATION</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1676400"/>
            <a:ext cx="3896738" cy="450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139" y="1676400"/>
            <a:ext cx="4122295" cy="4503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2956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SMOKING</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4343400" cy="39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524000"/>
            <a:ext cx="3733800" cy="3907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0479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i="1" dirty="0" smtClean="0"/>
              <a:t>Chemical methods of insect control (insecticides)</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00200"/>
            <a:ext cx="35052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00200"/>
            <a:ext cx="40386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419600"/>
            <a:ext cx="4113847" cy="1537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9959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i="1" dirty="0" smtClean="0"/>
              <a:t>Chemical methods of insect control (insecticides)</a:t>
            </a:r>
            <a:endParaRPr lang="en-US" dirty="0"/>
          </a:p>
        </p:txBody>
      </p:sp>
      <p:sp>
        <p:nvSpPr>
          <p:cNvPr id="3" name="Content Placeholder 2"/>
          <p:cNvSpPr>
            <a:spLocks noGrp="1"/>
          </p:cNvSpPr>
          <p:nvPr>
            <p:ph idx="1"/>
          </p:nvPr>
        </p:nvSpPr>
        <p:spPr/>
        <p:txBody>
          <a:bodyPr/>
          <a:lstStyle/>
          <a:p>
            <a:r>
              <a:rPr lang="en-GB" dirty="0" smtClean="0"/>
              <a:t>Insecticides, when properly applied to stored cereals and pulses as dusts or sprays can offer</a:t>
            </a:r>
            <a:r>
              <a:rPr lang="en-US" dirty="0" smtClean="0"/>
              <a:t> </a:t>
            </a:r>
            <a:r>
              <a:rPr lang="en-GB" dirty="0" smtClean="0"/>
              <a:t>long-term protection against insect attack. </a:t>
            </a:r>
          </a:p>
          <a:p>
            <a:r>
              <a:rPr lang="en-GB" dirty="0" smtClean="0"/>
              <a:t>Insecticides are usually applied to dry threshed grain.</a:t>
            </a:r>
            <a:endParaRPr lang="en-US" dirty="0" smtClean="0"/>
          </a:p>
          <a:p>
            <a:r>
              <a:rPr lang="en-GB" dirty="0" smtClean="0"/>
              <a:t>This minimizes the amount of insecticide required and provides good protection.</a:t>
            </a:r>
            <a:endParaRPr lang="en-US" dirty="0" smtClean="0"/>
          </a:p>
          <a:p>
            <a:pPr marL="0" indent="0">
              <a:buNone/>
            </a:pPr>
            <a:endParaRPr lang="en-US" dirty="0"/>
          </a:p>
        </p:txBody>
      </p:sp>
    </p:spTree>
    <p:extLst>
      <p:ext uri="{BB962C8B-B14F-4D97-AF65-F5344CB8AC3E}">
        <p14:creationId xmlns:p14="http://schemas.microsoft.com/office/powerpoint/2010/main" val="41179133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Moulds</a:t>
            </a:r>
            <a:endParaRPr lang="en-US" dirty="0"/>
          </a:p>
        </p:txBody>
      </p:sp>
      <p:sp>
        <p:nvSpPr>
          <p:cNvPr id="3" name="Content Placeholder 2"/>
          <p:cNvSpPr>
            <a:spLocks noGrp="1"/>
          </p:cNvSpPr>
          <p:nvPr>
            <p:ph idx="1"/>
          </p:nvPr>
        </p:nvSpPr>
        <p:spPr>
          <a:xfrm>
            <a:off x="457200" y="1219200"/>
            <a:ext cx="8229600" cy="4906963"/>
          </a:xfrm>
        </p:spPr>
        <p:txBody>
          <a:bodyPr/>
          <a:lstStyle/>
          <a:p>
            <a:pPr marL="0" indent="0">
              <a:buNone/>
            </a:pP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05000"/>
            <a:ext cx="35814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905000"/>
            <a:ext cx="3733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267200"/>
            <a:ext cx="27432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75184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Moulds</a:t>
            </a:r>
            <a:endParaRPr lang="en-US" dirty="0"/>
          </a:p>
        </p:txBody>
      </p:sp>
      <p:sp>
        <p:nvSpPr>
          <p:cNvPr id="3" name="Content Placeholder 2"/>
          <p:cNvSpPr>
            <a:spLocks noGrp="1"/>
          </p:cNvSpPr>
          <p:nvPr>
            <p:ph idx="1"/>
          </p:nvPr>
        </p:nvSpPr>
        <p:spPr/>
        <p:txBody>
          <a:bodyPr/>
          <a:lstStyle/>
          <a:p>
            <a:r>
              <a:rPr lang="en-GB" dirty="0" smtClean="0"/>
              <a:t>Moulds are growths that develop inside</a:t>
            </a:r>
            <a:r>
              <a:rPr lang="en-US" dirty="0" smtClean="0"/>
              <a:t> </a:t>
            </a:r>
            <a:r>
              <a:rPr lang="en-GB" dirty="0" smtClean="0"/>
              <a:t>and on the surface of grains that have not</a:t>
            </a:r>
            <a:r>
              <a:rPr lang="en-US" dirty="0" smtClean="0"/>
              <a:t> </a:t>
            </a:r>
            <a:r>
              <a:rPr lang="en-GB" dirty="0" smtClean="0"/>
              <a:t>been dried properly or become wet during</a:t>
            </a:r>
            <a:r>
              <a:rPr lang="en-US" dirty="0" smtClean="0"/>
              <a:t> </a:t>
            </a:r>
            <a:r>
              <a:rPr lang="en-GB" dirty="0" smtClean="0"/>
              <a:t>storage. </a:t>
            </a:r>
          </a:p>
          <a:p>
            <a:pPr marL="0" indent="0">
              <a:buNone/>
            </a:pPr>
            <a:endParaRPr lang="en-GB" dirty="0" smtClean="0"/>
          </a:p>
          <a:p>
            <a:r>
              <a:rPr lang="en-GB" dirty="0" smtClean="0"/>
              <a:t>They can be recognized as white,</a:t>
            </a:r>
            <a:r>
              <a:rPr lang="en-US" dirty="0" smtClean="0"/>
              <a:t> </a:t>
            </a:r>
            <a:r>
              <a:rPr lang="en-GB" dirty="0" smtClean="0"/>
              <a:t>grey, black or green discolouration on the</a:t>
            </a:r>
            <a:r>
              <a:rPr lang="en-US" dirty="0" smtClean="0"/>
              <a:t> </a:t>
            </a:r>
            <a:r>
              <a:rPr lang="en-GB" dirty="0" smtClean="0"/>
              <a:t>grain surface.</a:t>
            </a:r>
            <a:endParaRPr lang="en-US" dirty="0" smtClean="0"/>
          </a:p>
          <a:p>
            <a:pPr marL="0" indent="0">
              <a:buNone/>
            </a:pPr>
            <a:endParaRPr lang="en-US" dirty="0"/>
          </a:p>
        </p:txBody>
      </p:sp>
    </p:spTree>
    <p:extLst>
      <p:ext uri="{BB962C8B-B14F-4D97-AF65-F5344CB8AC3E}">
        <p14:creationId xmlns:p14="http://schemas.microsoft.com/office/powerpoint/2010/main" val="614806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Other signs of the presence of moulds</a:t>
            </a:r>
            <a:endParaRPr lang="en-US" dirty="0"/>
          </a:p>
        </p:txBody>
      </p:sp>
      <p:sp>
        <p:nvSpPr>
          <p:cNvPr id="3" name="Content Placeholder 2"/>
          <p:cNvSpPr>
            <a:spLocks noGrp="1"/>
          </p:cNvSpPr>
          <p:nvPr>
            <p:ph idx="1"/>
          </p:nvPr>
        </p:nvSpPr>
        <p:spPr/>
        <p:txBody>
          <a:bodyPr/>
          <a:lstStyle/>
          <a:p>
            <a:pPr marL="0" indent="0">
              <a:buNone/>
            </a:pPr>
            <a:r>
              <a:rPr lang="en-GB" dirty="0" smtClean="0"/>
              <a:t>• dustiness of grain;</a:t>
            </a:r>
            <a:endParaRPr lang="en-US" dirty="0" smtClean="0"/>
          </a:p>
          <a:p>
            <a:pPr marL="0" indent="0">
              <a:buNone/>
            </a:pPr>
            <a:r>
              <a:rPr lang="en-GB" dirty="0" smtClean="0"/>
              <a:t>• caking of grain;</a:t>
            </a:r>
            <a:endParaRPr lang="en-US" dirty="0" smtClean="0"/>
          </a:p>
          <a:p>
            <a:pPr marL="0" indent="0">
              <a:buNone/>
            </a:pPr>
            <a:r>
              <a:rPr lang="en-GB" dirty="0" smtClean="0"/>
              <a:t>• feed refusal by animals for no apparent reason;</a:t>
            </a:r>
            <a:endParaRPr lang="en-US" dirty="0" smtClean="0"/>
          </a:p>
          <a:p>
            <a:pPr marL="0" indent="0">
              <a:buNone/>
            </a:pPr>
            <a:r>
              <a:rPr lang="en-GB" dirty="0" smtClean="0"/>
              <a:t>• a bad musty (mouldy) smell;</a:t>
            </a:r>
            <a:endParaRPr lang="en-US" dirty="0" smtClean="0"/>
          </a:p>
          <a:p>
            <a:pPr marL="0" indent="0">
              <a:buNone/>
            </a:pPr>
            <a:r>
              <a:rPr lang="en-GB" dirty="0" smtClean="0"/>
              <a:t>• darkening of feed grain.</a:t>
            </a:r>
            <a:r>
              <a:rPr lang="en-GB" b="1" dirty="0" smtClean="0"/>
              <a:t> </a:t>
            </a:r>
            <a:endParaRPr lang="en-US" dirty="0" smtClean="0"/>
          </a:p>
          <a:p>
            <a:pPr marL="0" indent="0">
              <a:buNone/>
            </a:pPr>
            <a:endParaRPr lang="en-US" dirty="0"/>
          </a:p>
        </p:txBody>
      </p:sp>
    </p:spTree>
    <p:extLst>
      <p:ext uri="{BB962C8B-B14F-4D97-AF65-F5344CB8AC3E}">
        <p14:creationId xmlns:p14="http://schemas.microsoft.com/office/powerpoint/2010/main" val="566598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i="1" dirty="0" smtClean="0"/>
              <a:t>TRAINING ON POST HARVEST MANAGEMENT</a:t>
            </a:r>
            <a:endParaRPr lang="en-US" dirty="0"/>
          </a:p>
        </p:txBody>
      </p:sp>
      <p:sp>
        <p:nvSpPr>
          <p:cNvPr id="3" name="Content Placeholder 2"/>
          <p:cNvSpPr>
            <a:spLocks noGrp="1"/>
          </p:cNvSpPr>
          <p:nvPr>
            <p:ph idx="1"/>
          </p:nvPr>
        </p:nvSpPr>
        <p:spPr/>
        <p:txBody>
          <a:bodyPr>
            <a:normAutofit lnSpcReduction="10000"/>
          </a:bodyPr>
          <a:lstStyle/>
          <a:p>
            <a:r>
              <a:rPr lang="en-GB" dirty="0" smtClean="0"/>
              <a:t>This training is intended to be a guide for extension workers to understand post-harvest issues concerning grains and, therefore, be able to advise farmers. </a:t>
            </a:r>
          </a:p>
          <a:p>
            <a:r>
              <a:rPr lang="en-GB" dirty="0" smtClean="0"/>
              <a:t>For the purpose of this training the term </a:t>
            </a:r>
            <a:r>
              <a:rPr lang="en-GB" b="1" dirty="0" smtClean="0"/>
              <a:t>grain</a:t>
            </a:r>
            <a:r>
              <a:rPr lang="en-GB" dirty="0" smtClean="0"/>
              <a:t> is used to include cereals (maize, sorghum, millet, wheat and rice). </a:t>
            </a:r>
          </a:p>
          <a:p>
            <a:r>
              <a:rPr lang="en-GB" dirty="0" smtClean="0"/>
              <a:t>The term </a:t>
            </a:r>
            <a:r>
              <a:rPr lang="en-GB" b="1" dirty="0" smtClean="0"/>
              <a:t>pulse</a:t>
            </a:r>
            <a:r>
              <a:rPr lang="en-GB" dirty="0" smtClean="0"/>
              <a:t> refers to all kinds of legumes such as beans and peas.</a:t>
            </a:r>
            <a:endParaRPr lang="en-US" dirty="0" smtClean="0"/>
          </a:p>
          <a:p>
            <a:pPr marL="0" indent="0">
              <a:buNone/>
            </a:pPr>
            <a:endParaRPr lang="en-US" dirty="0"/>
          </a:p>
        </p:txBody>
      </p:sp>
    </p:spTree>
    <p:extLst>
      <p:ext uri="{BB962C8B-B14F-4D97-AF65-F5344CB8AC3E}">
        <p14:creationId xmlns:p14="http://schemas.microsoft.com/office/powerpoint/2010/main" val="2338489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Factors that affect </a:t>
            </a:r>
            <a:r>
              <a:rPr lang="en-US" b="1" dirty="0" err="1" smtClean="0"/>
              <a:t>mould</a:t>
            </a:r>
            <a:r>
              <a:rPr lang="en-US" b="1" dirty="0" smtClean="0"/>
              <a:t> growth</a:t>
            </a:r>
            <a:endParaRPr lang="en-US" dirty="0"/>
          </a:p>
        </p:txBody>
      </p:sp>
      <p:sp>
        <p:nvSpPr>
          <p:cNvPr id="3" name="Content Placeholder 2"/>
          <p:cNvSpPr>
            <a:spLocks noGrp="1"/>
          </p:cNvSpPr>
          <p:nvPr>
            <p:ph idx="1"/>
          </p:nvPr>
        </p:nvSpPr>
        <p:spPr>
          <a:xfrm>
            <a:off x="228600" y="1295400"/>
            <a:ext cx="8686800" cy="5181600"/>
          </a:xfrm>
        </p:spPr>
        <p:txBody>
          <a:bodyPr>
            <a:normAutofit fontScale="92500" lnSpcReduction="20000"/>
          </a:bodyPr>
          <a:lstStyle/>
          <a:p>
            <a:pPr marL="0" indent="0">
              <a:buNone/>
            </a:pPr>
            <a:r>
              <a:rPr lang="en-US" dirty="0" smtClean="0"/>
              <a:t>• Moisture content of the grain; moulds require water for growth, so if the crop is well dried (below 13% for cereals and 7% for groundnuts), moulds will not be able to grow.</a:t>
            </a:r>
          </a:p>
          <a:p>
            <a:pPr marL="0" indent="0">
              <a:buNone/>
            </a:pPr>
            <a:r>
              <a:rPr lang="en-US" dirty="0" smtClean="0"/>
              <a:t>• climatic conditions; hot and humid conditions promote </a:t>
            </a:r>
            <a:r>
              <a:rPr lang="en-US" dirty="0" err="1" smtClean="0"/>
              <a:t>mould</a:t>
            </a:r>
            <a:r>
              <a:rPr lang="en-US" dirty="0" smtClean="0"/>
              <a:t> growth.</a:t>
            </a:r>
          </a:p>
          <a:p>
            <a:pPr marL="0" indent="0">
              <a:buNone/>
            </a:pPr>
            <a:r>
              <a:rPr lang="en-US" dirty="0" smtClean="0"/>
              <a:t>• field damage caused by insects, birds, rodents, and poultry (moulds can quickly infect grain through holes and cracks made by pests);</a:t>
            </a:r>
          </a:p>
          <a:p>
            <a:pPr marL="0" indent="0">
              <a:buNone/>
            </a:pPr>
            <a:r>
              <a:rPr lang="en-US" dirty="0" smtClean="0"/>
              <a:t>• plant stress caused by drought, infertile soil and even untimely or excessive fertilizer application (allows plants and seed to crack and become exposed to invading moulds and insects).</a:t>
            </a:r>
          </a:p>
          <a:p>
            <a:pPr marL="0" indent="0">
              <a:buNone/>
            </a:pPr>
            <a:endParaRPr lang="en-US" dirty="0"/>
          </a:p>
        </p:txBody>
      </p:sp>
    </p:spTree>
    <p:extLst>
      <p:ext uri="{BB962C8B-B14F-4D97-AF65-F5344CB8AC3E}">
        <p14:creationId xmlns:p14="http://schemas.microsoft.com/office/powerpoint/2010/main" val="41843606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a:t>
            </a:r>
            <a:endParaRPr lang="en-US" dirty="0"/>
          </a:p>
        </p:txBody>
      </p:sp>
      <p:sp>
        <p:nvSpPr>
          <p:cNvPr id="3" name="Content Placeholder 2"/>
          <p:cNvSpPr>
            <a:spLocks noGrp="1"/>
          </p:cNvSpPr>
          <p:nvPr>
            <p:ph idx="1"/>
          </p:nvPr>
        </p:nvSpPr>
        <p:spPr>
          <a:xfrm>
            <a:off x="457200" y="1295400"/>
            <a:ext cx="8382000" cy="5105400"/>
          </a:xfrm>
        </p:spPr>
        <p:txBody>
          <a:bodyPr>
            <a:normAutofit fontScale="92500" lnSpcReduction="10000"/>
          </a:bodyPr>
          <a:lstStyle/>
          <a:p>
            <a:pPr marL="0" indent="0">
              <a:buNone/>
            </a:pPr>
            <a:r>
              <a:rPr lang="en-US" dirty="0" smtClean="0"/>
              <a:t>• Maize cobs, sorghum and millet heads and pods of pulses that fall to the ground and come into contact with </a:t>
            </a:r>
            <a:r>
              <a:rPr lang="en-US" dirty="0" err="1" smtClean="0"/>
              <a:t>mould</a:t>
            </a:r>
            <a:r>
              <a:rPr lang="en-US" dirty="0" smtClean="0"/>
              <a:t> spores that live in the soil.</a:t>
            </a:r>
          </a:p>
          <a:p>
            <a:pPr marL="0" indent="0">
              <a:buNone/>
            </a:pPr>
            <a:r>
              <a:rPr lang="en-US" dirty="0" smtClean="0"/>
              <a:t>• Repeated planting of a crop in the same field may increase the risk of infection by </a:t>
            </a:r>
            <a:r>
              <a:rPr lang="en-US" dirty="0" err="1" smtClean="0"/>
              <a:t>mould</a:t>
            </a:r>
            <a:r>
              <a:rPr lang="en-US" dirty="0" smtClean="0"/>
              <a:t>.</a:t>
            </a:r>
          </a:p>
          <a:p>
            <a:pPr marL="0" indent="0">
              <a:buNone/>
            </a:pPr>
            <a:r>
              <a:rPr lang="en-US" dirty="0" smtClean="0"/>
              <a:t>• Poor handling at harvest, during drying, threshing and transportation can cause damage to grain, rendering it susceptible to attack by </a:t>
            </a:r>
            <a:r>
              <a:rPr lang="en-US" dirty="0" err="1" smtClean="0"/>
              <a:t>mould</a:t>
            </a:r>
            <a:r>
              <a:rPr lang="en-US" dirty="0" smtClean="0"/>
              <a:t> spores.</a:t>
            </a:r>
          </a:p>
          <a:p>
            <a:pPr marL="0" indent="0">
              <a:buNone/>
            </a:pPr>
            <a:r>
              <a:rPr lang="en-US" dirty="0" smtClean="0"/>
              <a:t>• Insect infestation in store (insect respiration produces water, which raises the moisture content of the grain allowing moulds to develop).</a:t>
            </a:r>
          </a:p>
          <a:p>
            <a:pPr marL="0" indent="0">
              <a:buNone/>
            </a:pPr>
            <a:endParaRPr lang="en-US" dirty="0"/>
          </a:p>
        </p:txBody>
      </p:sp>
    </p:spTree>
    <p:extLst>
      <p:ext uri="{BB962C8B-B14F-4D97-AF65-F5344CB8AC3E}">
        <p14:creationId xmlns:p14="http://schemas.microsoft.com/office/powerpoint/2010/main" val="32644863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Prevention and control of Mould growth</a:t>
            </a:r>
            <a:endParaRPr lang="en-US" dirty="0"/>
          </a:p>
        </p:txBody>
      </p:sp>
      <p:sp>
        <p:nvSpPr>
          <p:cNvPr id="3" name="Content Placeholder 2"/>
          <p:cNvSpPr>
            <a:spLocks noGrp="1"/>
          </p:cNvSpPr>
          <p:nvPr>
            <p:ph idx="1"/>
          </p:nvPr>
        </p:nvSpPr>
        <p:spPr/>
        <p:txBody>
          <a:bodyPr>
            <a:normAutofit fontScale="92500" lnSpcReduction="10000"/>
          </a:bodyPr>
          <a:lstStyle/>
          <a:p>
            <a:r>
              <a:rPr lang="en-GB" dirty="0" smtClean="0"/>
              <a:t>The most effective way of preventing mould growth is to dry the grain as quickly as possible to a moisture content that is low enough for safe storage. </a:t>
            </a:r>
          </a:p>
          <a:p>
            <a:r>
              <a:rPr lang="en-GB" dirty="0" smtClean="0"/>
              <a:t>Safe storage is achieved when moulds cannot develop. </a:t>
            </a:r>
          </a:p>
          <a:p>
            <a:r>
              <a:rPr lang="en-GB" dirty="0" smtClean="0"/>
              <a:t>For cereals and pulses in tropical and subtropical countries this point is achieved when the moisture content is below 13-14 </a:t>
            </a:r>
            <a:r>
              <a:rPr lang="en-GB" dirty="0" err="1" smtClean="0"/>
              <a:t>percent</a:t>
            </a:r>
            <a:r>
              <a:rPr lang="en-GB" dirty="0" smtClean="0"/>
              <a:t>, for groundnuts and other oilseeds below 7 </a:t>
            </a:r>
            <a:r>
              <a:rPr lang="en-GB" dirty="0" err="1" smtClean="0"/>
              <a:t>percent</a:t>
            </a:r>
            <a:r>
              <a:rPr lang="en-GB" dirty="0" smtClean="0"/>
              <a:t>.</a:t>
            </a:r>
            <a:endParaRPr lang="en-US" dirty="0" smtClean="0"/>
          </a:p>
          <a:p>
            <a:pPr marL="0" indent="0">
              <a:buNone/>
            </a:pPr>
            <a:endParaRPr lang="en-US" dirty="0"/>
          </a:p>
        </p:txBody>
      </p:sp>
    </p:spTree>
    <p:extLst>
      <p:ext uri="{BB962C8B-B14F-4D97-AF65-F5344CB8AC3E}">
        <p14:creationId xmlns:p14="http://schemas.microsoft.com/office/powerpoint/2010/main" val="9285872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Rodents</a:t>
            </a:r>
            <a:endParaRPr lang="en-US" dirty="0"/>
          </a:p>
        </p:txBody>
      </p:sp>
      <p:sp>
        <p:nvSpPr>
          <p:cNvPr id="3" name="Content Placeholder 2"/>
          <p:cNvSpPr>
            <a:spLocks noGrp="1"/>
          </p:cNvSpPr>
          <p:nvPr>
            <p:ph idx="1"/>
          </p:nvPr>
        </p:nvSpPr>
        <p:spPr/>
        <p:txBody>
          <a:bodyPr/>
          <a:lstStyle/>
          <a:p>
            <a:pPr marL="0" indent="0">
              <a:buNone/>
            </a:pPr>
            <a:r>
              <a:rPr lang="en-US" dirty="0" smtClean="0"/>
              <a:t>Rats and mice damage storage containers, eat some of the stored produce, carry some away to their nests and spoil much more with droppings, urine and hairs. They usually spoil more than they actually eat.</a:t>
            </a:r>
          </a:p>
          <a:p>
            <a:pPr marL="0" indent="0">
              <a:buNone/>
            </a:pP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362450"/>
            <a:ext cx="3810000"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362450"/>
            <a:ext cx="3429000"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23359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Rodent control</a:t>
            </a:r>
            <a:endParaRPr lang="en-US" dirty="0"/>
          </a:p>
        </p:txBody>
      </p:sp>
      <p:sp>
        <p:nvSpPr>
          <p:cNvPr id="3" name="Content Placeholder 2"/>
          <p:cNvSpPr>
            <a:spLocks noGrp="1"/>
          </p:cNvSpPr>
          <p:nvPr>
            <p:ph idx="1"/>
          </p:nvPr>
        </p:nvSpPr>
        <p:spPr/>
        <p:txBody>
          <a:bodyPr/>
          <a:lstStyle/>
          <a:p>
            <a:r>
              <a:rPr lang="en-US" dirty="0" smtClean="0"/>
              <a:t>The most effective method of preventing rodent damage is to keep the store clean and tidy and to have rodent proofing in place.</a:t>
            </a:r>
          </a:p>
          <a:p>
            <a:r>
              <a:rPr lang="en-US" dirty="0" smtClean="0"/>
              <a:t>Rats and mice will stay in a store only if they can get food easily and find somewhere to</a:t>
            </a:r>
          </a:p>
          <a:p>
            <a:pPr marL="0" indent="0">
              <a:buNone/>
            </a:pPr>
            <a:r>
              <a:rPr lang="en-US" dirty="0" smtClean="0"/>
              <a:t>    make a nest. </a:t>
            </a:r>
          </a:p>
          <a:p>
            <a:r>
              <a:rPr lang="en-US" dirty="0" smtClean="0"/>
              <a:t>The area around the store must be kept clean.</a:t>
            </a:r>
          </a:p>
          <a:p>
            <a:pPr marL="0" indent="0">
              <a:buNone/>
            </a:pPr>
            <a:endParaRPr lang="en-US" dirty="0"/>
          </a:p>
        </p:txBody>
      </p:sp>
    </p:spTree>
    <p:extLst>
      <p:ext uri="{BB962C8B-B14F-4D97-AF65-F5344CB8AC3E}">
        <p14:creationId xmlns:p14="http://schemas.microsoft.com/office/powerpoint/2010/main" val="6970381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Rodent control</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30208"/>
            <a:ext cx="4191000" cy="4060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730208"/>
            <a:ext cx="3810000" cy="406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38309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Birds</a:t>
            </a:r>
            <a:endParaRPr lang="en-US" dirty="0"/>
          </a:p>
        </p:txBody>
      </p:sp>
      <p:sp>
        <p:nvSpPr>
          <p:cNvPr id="3" name="Content Placeholder 2"/>
          <p:cNvSpPr>
            <a:spLocks noGrp="1"/>
          </p:cNvSpPr>
          <p:nvPr>
            <p:ph idx="1"/>
          </p:nvPr>
        </p:nvSpPr>
        <p:spPr/>
        <p:txBody>
          <a:bodyPr/>
          <a:lstStyle/>
          <a:p>
            <a:r>
              <a:rPr lang="en-US" dirty="0" smtClean="0"/>
              <a:t>Some species of birds commonly feed on stored grain. </a:t>
            </a:r>
          </a:p>
          <a:p>
            <a:endParaRPr lang="en-US" dirty="0" smtClean="0"/>
          </a:p>
          <a:p>
            <a:r>
              <a:rPr lang="en-US" dirty="0" smtClean="0"/>
              <a:t>Birds can consume large amounts of grain. </a:t>
            </a:r>
          </a:p>
          <a:p>
            <a:pPr marL="0" indent="0">
              <a:buNone/>
            </a:pPr>
            <a:endParaRPr lang="en-US" dirty="0" smtClean="0"/>
          </a:p>
          <a:p>
            <a:r>
              <a:rPr lang="en-US" dirty="0" smtClean="0"/>
              <a:t>They also contaminate the grain with their droppings and feathers. </a:t>
            </a:r>
          </a:p>
          <a:p>
            <a:pPr marL="0" indent="0">
              <a:buNone/>
            </a:pPr>
            <a:endParaRPr lang="en-US" dirty="0"/>
          </a:p>
        </p:txBody>
      </p:sp>
    </p:spTree>
    <p:extLst>
      <p:ext uri="{BB962C8B-B14F-4D97-AF65-F5344CB8AC3E}">
        <p14:creationId xmlns:p14="http://schemas.microsoft.com/office/powerpoint/2010/main" val="34726827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Birds</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676400"/>
            <a:ext cx="3962400" cy="2743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639" y="1676400"/>
            <a:ext cx="3370897" cy="2743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4572000"/>
            <a:ext cx="3962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28006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Birds control</a:t>
            </a:r>
            <a:endParaRPr lang="en-US" dirty="0"/>
          </a:p>
        </p:txBody>
      </p:sp>
      <p:sp>
        <p:nvSpPr>
          <p:cNvPr id="3" name="Content Placeholder 2"/>
          <p:cNvSpPr>
            <a:spLocks noGrp="1"/>
          </p:cNvSpPr>
          <p:nvPr>
            <p:ph idx="1"/>
          </p:nvPr>
        </p:nvSpPr>
        <p:spPr/>
        <p:txBody>
          <a:bodyPr>
            <a:normAutofit lnSpcReduction="10000"/>
          </a:bodyPr>
          <a:lstStyle/>
          <a:p>
            <a:r>
              <a:rPr lang="en-US" dirty="0" smtClean="0"/>
              <a:t>Damage and loss of stored grain can be reduced by preventing birds from entering the store. </a:t>
            </a:r>
          </a:p>
          <a:p>
            <a:r>
              <a:rPr lang="en-US" dirty="0" smtClean="0"/>
              <a:t>The store should be kept in good condition and the entrance or door to the store kept closed.</a:t>
            </a:r>
          </a:p>
          <a:p>
            <a:r>
              <a:rPr lang="en-US" dirty="0" smtClean="0"/>
              <a:t>The area around the store and compound should be kept clean as birds are attracted by spilled grain.</a:t>
            </a:r>
          </a:p>
          <a:p>
            <a:pPr marL="0" indent="0">
              <a:buNone/>
            </a:pPr>
            <a:endParaRPr lang="en-US" dirty="0"/>
          </a:p>
        </p:txBody>
      </p:sp>
    </p:spTree>
    <p:extLst>
      <p:ext uri="{BB962C8B-B14F-4D97-AF65-F5344CB8AC3E}">
        <p14:creationId xmlns:p14="http://schemas.microsoft.com/office/powerpoint/2010/main" val="20977598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Birds control</a:t>
            </a:r>
            <a:endParaRPr lang="en-US"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752600"/>
            <a:ext cx="3810330" cy="406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752600"/>
            <a:ext cx="3581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2816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The training is divided four (4) into  main sections</a:t>
            </a:r>
            <a:endParaRPr lang="en-US" dirty="0"/>
          </a:p>
        </p:txBody>
      </p:sp>
      <p:sp>
        <p:nvSpPr>
          <p:cNvPr id="3" name="Content Placeholder 2"/>
          <p:cNvSpPr>
            <a:spLocks noGrp="1"/>
          </p:cNvSpPr>
          <p:nvPr>
            <p:ph idx="1"/>
          </p:nvPr>
        </p:nvSpPr>
        <p:spPr/>
        <p:txBody>
          <a:bodyPr>
            <a:normAutofit fontScale="85000" lnSpcReduction="10000"/>
          </a:bodyPr>
          <a:lstStyle/>
          <a:p>
            <a:pPr lvl="0"/>
            <a:r>
              <a:rPr lang="en-GB" dirty="0" smtClean="0"/>
              <a:t>The first section describes the role of the extension worker in obtaining information regarding the specific problems faced by farmers and how to share and impart knowledge, </a:t>
            </a:r>
            <a:endParaRPr lang="en-US" dirty="0" smtClean="0"/>
          </a:p>
          <a:p>
            <a:pPr lvl="0"/>
            <a:r>
              <a:rPr lang="en-GB" dirty="0" smtClean="0"/>
              <a:t>The second section deals with the major causes of deterioration such as moulds, insects and rodents, and how to prevent and control these losses, </a:t>
            </a:r>
            <a:endParaRPr lang="en-US" dirty="0" smtClean="0"/>
          </a:p>
          <a:p>
            <a:pPr lvl="0"/>
            <a:r>
              <a:rPr lang="en-GB" dirty="0" smtClean="0"/>
              <a:t>The third section describes traditional and improved types of storage, </a:t>
            </a:r>
            <a:endParaRPr lang="en-US" dirty="0" smtClean="0"/>
          </a:p>
          <a:p>
            <a:pPr lvl="0"/>
            <a:r>
              <a:rPr lang="en-GB" dirty="0" smtClean="0"/>
              <a:t>The final section provides general recommendations for good storage practice.</a:t>
            </a:r>
            <a:endParaRPr lang="en-US" dirty="0" smtClean="0"/>
          </a:p>
          <a:p>
            <a:pPr marL="0" indent="0">
              <a:buNone/>
            </a:pPr>
            <a:endParaRPr lang="en-US" dirty="0"/>
          </a:p>
        </p:txBody>
      </p:sp>
    </p:spTree>
    <p:extLst>
      <p:ext uri="{BB962C8B-B14F-4D97-AF65-F5344CB8AC3E}">
        <p14:creationId xmlns:p14="http://schemas.microsoft.com/office/powerpoint/2010/main" val="11490065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Storage Methods</a:t>
            </a:r>
            <a:endParaRPr lang="en-US" sz="5400" dirty="0"/>
          </a:p>
        </p:txBody>
      </p:sp>
      <p:sp>
        <p:nvSpPr>
          <p:cNvPr id="3" name="Content Placeholder 2"/>
          <p:cNvSpPr>
            <a:spLocks noGrp="1"/>
          </p:cNvSpPr>
          <p:nvPr>
            <p:ph idx="1"/>
          </p:nvPr>
        </p:nvSpPr>
        <p:spPr/>
        <p:txBody>
          <a:bodyPr/>
          <a:lstStyle/>
          <a:p>
            <a:pPr marL="0" indent="0">
              <a:buNone/>
            </a:pPr>
            <a:r>
              <a:rPr lang="en-US" sz="4400" dirty="0" smtClean="0"/>
              <a:t>Traditional methods of storage have evolved over long periods and many generations and are usually well suited to the climatic and social environment in which they are used.</a:t>
            </a:r>
          </a:p>
          <a:p>
            <a:pPr marL="0" indent="0">
              <a:buNone/>
            </a:pPr>
            <a:endParaRPr lang="en-US" dirty="0"/>
          </a:p>
        </p:txBody>
      </p:sp>
    </p:spTree>
    <p:extLst>
      <p:ext uri="{BB962C8B-B14F-4D97-AF65-F5344CB8AC3E}">
        <p14:creationId xmlns:p14="http://schemas.microsoft.com/office/powerpoint/2010/main" val="34542313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Seed storage</a:t>
            </a:r>
            <a:endParaRPr lang="en-US" dirty="0"/>
          </a:p>
        </p:txBody>
      </p:sp>
      <p:sp>
        <p:nvSpPr>
          <p:cNvPr id="3" name="Content Placeholder 2"/>
          <p:cNvSpPr>
            <a:spLocks noGrp="1"/>
          </p:cNvSpPr>
          <p:nvPr>
            <p:ph idx="1"/>
          </p:nvPr>
        </p:nvSpPr>
        <p:spPr/>
        <p:txBody>
          <a:bodyPr/>
          <a:lstStyle/>
          <a:p>
            <a:r>
              <a:rPr lang="en-US" dirty="0" smtClean="0"/>
              <a:t>Many farmers retain their own seed each year. Soon after harvest, seed grain is selected from the crop that has just been brought home.</a:t>
            </a:r>
          </a:p>
          <a:p>
            <a:r>
              <a:rPr lang="en-US" dirty="0" smtClean="0"/>
              <a:t>Any reduction in the quality of seed, such as insect and </a:t>
            </a:r>
            <a:r>
              <a:rPr lang="en-US" dirty="0" err="1" smtClean="0"/>
              <a:t>mould</a:t>
            </a:r>
            <a:r>
              <a:rPr lang="en-US" dirty="0" smtClean="0"/>
              <a:t> damage and </a:t>
            </a:r>
            <a:r>
              <a:rPr lang="en-US" dirty="0" err="1" smtClean="0"/>
              <a:t>shrivelling</a:t>
            </a:r>
            <a:r>
              <a:rPr lang="en-US" dirty="0" smtClean="0"/>
              <a:t> through water loss or heat exposure, will reduce the germination potential and therefore reduce the size of the next crop.</a:t>
            </a:r>
          </a:p>
          <a:p>
            <a:pPr marL="0" indent="0">
              <a:buNone/>
            </a:pPr>
            <a:endParaRPr lang="en-US" dirty="0"/>
          </a:p>
        </p:txBody>
      </p:sp>
    </p:spTree>
    <p:extLst>
      <p:ext uri="{BB962C8B-B14F-4D97-AF65-F5344CB8AC3E}">
        <p14:creationId xmlns:p14="http://schemas.microsoft.com/office/powerpoint/2010/main" val="36444784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Food Grain Storage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commonly used methods for storing grains are described below..</a:t>
            </a:r>
            <a:r>
              <a:rPr lang="en-US" b="1" dirty="0" smtClean="0"/>
              <a:t> </a:t>
            </a:r>
          </a:p>
          <a:p>
            <a:pPr marL="0" indent="0">
              <a:buNone/>
            </a:pPr>
            <a:endParaRPr lang="en-US" dirty="0" smtClean="0"/>
          </a:p>
          <a:p>
            <a:r>
              <a:rPr lang="en-US" b="1" dirty="0" smtClean="0"/>
              <a:t>Platforms and frames</a:t>
            </a:r>
            <a:endParaRPr lang="en-US" dirty="0" smtClean="0"/>
          </a:p>
          <a:p>
            <a:pPr marL="0" indent="0">
              <a:buNone/>
            </a:pPr>
            <a:r>
              <a:rPr lang="en-US" dirty="0" smtClean="0"/>
              <a:t>Platforms constructed in the open may be four-cornered or circular racks made from timber, bamboo or sisal poles. They are usually raised on legs about 1.5 m above the ground. Cereals and pulses are stored unthreshed in heaps or in regular stacks.</a:t>
            </a:r>
          </a:p>
          <a:p>
            <a:pPr marL="0" indent="0">
              <a:buNone/>
            </a:pPr>
            <a:endParaRPr lang="en-US" dirty="0"/>
          </a:p>
        </p:txBody>
      </p:sp>
    </p:spTree>
    <p:extLst>
      <p:ext uri="{BB962C8B-B14F-4D97-AF65-F5344CB8AC3E}">
        <p14:creationId xmlns:p14="http://schemas.microsoft.com/office/powerpoint/2010/main" val="30073919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Platforms and Frames</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390" y="1600200"/>
            <a:ext cx="350901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2944" y="1600200"/>
            <a:ext cx="265747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9810" y="3886201"/>
            <a:ext cx="4880610" cy="2111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46514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Drying and storage cribs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Traditional cribs are circular or rectangular with a framework of wooden poles. Ideally, the width of the crib should not exceed:</a:t>
            </a:r>
          </a:p>
          <a:p>
            <a:pPr marL="0" indent="0">
              <a:buNone/>
            </a:pPr>
            <a:r>
              <a:rPr lang="en-US" dirty="0" smtClean="0"/>
              <a:t>• 0.6 m in humid areas where maize is harvested at high moisture content (30-35</a:t>
            </a:r>
          </a:p>
          <a:p>
            <a:pPr marL="0" indent="0">
              <a:buNone/>
            </a:pPr>
            <a:r>
              <a:rPr lang="en-US" dirty="0" smtClean="0"/>
              <a:t>percent);</a:t>
            </a:r>
          </a:p>
          <a:p>
            <a:pPr marL="0" indent="0">
              <a:buNone/>
            </a:pPr>
            <a:r>
              <a:rPr lang="en-US" dirty="0" smtClean="0"/>
              <a:t>• 1.0 m in dryer zones with a single rainy season where maize is harvested with about</a:t>
            </a:r>
          </a:p>
          <a:p>
            <a:pPr marL="0" indent="0">
              <a:buNone/>
            </a:pPr>
            <a:r>
              <a:rPr lang="en-US" dirty="0" smtClean="0"/>
              <a:t>25 percent moisture content;</a:t>
            </a:r>
          </a:p>
          <a:p>
            <a:pPr marL="0" indent="0">
              <a:buNone/>
            </a:pPr>
            <a:r>
              <a:rPr lang="en-US" dirty="0" smtClean="0"/>
              <a:t>• 1.5 m in very dry places.</a:t>
            </a:r>
          </a:p>
          <a:p>
            <a:pPr marL="0" indent="0">
              <a:buNone/>
            </a:pPr>
            <a:endParaRPr lang="en-US" dirty="0"/>
          </a:p>
        </p:txBody>
      </p:sp>
    </p:spTree>
    <p:extLst>
      <p:ext uri="{BB962C8B-B14F-4D97-AF65-F5344CB8AC3E}">
        <p14:creationId xmlns:p14="http://schemas.microsoft.com/office/powerpoint/2010/main" val="24701106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Crib constructed at Ayakomaso</a:t>
            </a:r>
            <a:endParaRPr lang="en-US"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922" y="1600201"/>
            <a:ext cx="7833078" cy="4406107"/>
          </a:xfrm>
        </p:spPr>
      </p:pic>
    </p:spTree>
    <p:extLst>
      <p:ext uri="{BB962C8B-B14F-4D97-AF65-F5344CB8AC3E}">
        <p14:creationId xmlns:p14="http://schemas.microsoft.com/office/powerpoint/2010/main" val="36418809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Crib constructed at Ayakomaso</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35228480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Baskets</a:t>
            </a:r>
            <a:endParaRPr lang="en-US" dirty="0"/>
          </a:p>
        </p:txBody>
      </p:sp>
      <p:sp>
        <p:nvSpPr>
          <p:cNvPr id="3" name="Content Placeholder 2"/>
          <p:cNvSpPr>
            <a:spLocks noGrp="1"/>
          </p:cNvSpPr>
          <p:nvPr>
            <p:ph idx="1"/>
          </p:nvPr>
        </p:nvSpPr>
        <p:spPr/>
        <p:txBody>
          <a:bodyPr/>
          <a:lstStyle/>
          <a:p>
            <a:r>
              <a:rPr lang="en-US" dirty="0" smtClean="0"/>
              <a:t>Baskets with an open weave are suitable for drying grain, e.g. sorghum heads and maize cobs, especially without husks. </a:t>
            </a:r>
          </a:p>
          <a:p>
            <a:r>
              <a:rPr lang="en-US" dirty="0" smtClean="0"/>
              <a:t>Dry, shelled grain can be stored in close-weave baskets or baskets that have mudded walls.</a:t>
            </a:r>
          </a:p>
          <a:p>
            <a:pPr marL="0" indent="0">
              <a:buNone/>
            </a:pPr>
            <a:endParaRPr lang="en-US" dirty="0"/>
          </a:p>
        </p:txBody>
      </p:sp>
    </p:spTree>
    <p:extLst>
      <p:ext uri="{BB962C8B-B14F-4D97-AF65-F5344CB8AC3E}">
        <p14:creationId xmlns:p14="http://schemas.microsoft.com/office/powerpoint/2010/main" val="14274401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Basket</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81238"/>
            <a:ext cx="5943600" cy="396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98027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Solid wall bins</a:t>
            </a:r>
            <a:endParaRPr lang="en-US" dirty="0"/>
          </a:p>
        </p:txBody>
      </p:sp>
      <p:sp>
        <p:nvSpPr>
          <p:cNvPr id="3" name="Content Placeholder 2"/>
          <p:cNvSpPr>
            <a:spLocks noGrp="1"/>
          </p:cNvSpPr>
          <p:nvPr>
            <p:ph idx="1"/>
          </p:nvPr>
        </p:nvSpPr>
        <p:spPr/>
        <p:txBody>
          <a:bodyPr/>
          <a:lstStyle/>
          <a:p>
            <a:pPr marL="0" indent="0">
              <a:buNone/>
            </a:pPr>
            <a:r>
              <a:rPr lang="en-US" dirty="0" smtClean="0"/>
              <a:t>Solid wall bins may be spherical, cylindrical or rectangular in shape. Designs are often characteristic of communities or localities. The bins may be made of clay (sometimes strengthened by mixing with straw or twigs) or clay blocks or burnt bricks.</a:t>
            </a:r>
          </a:p>
          <a:p>
            <a:pPr marL="0" indent="0">
              <a:buNone/>
            </a:pPr>
            <a:endParaRPr lang="en-US" dirty="0"/>
          </a:p>
        </p:txBody>
      </p:sp>
    </p:spTree>
    <p:extLst>
      <p:ext uri="{BB962C8B-B14F-4D97-AF65-F5344CB8AC3E}">
        <p14:creationId xmlns:p14="http://schemas.microsoft.com/office/powerpoint/2010/main" val="1133922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Obtaining Information</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t>The responsibility for providing advice and information to farmers rests ultimately with the field extension workers.</a:t>
            </a:r>
            <a:endParaRPr lang="en-US" dirty="0" smtClean="0"/>
          </a:p>
          <a:p>
            <a:pPr marL="0" indent="0">
              <a:buNone/>
            </a:pPr>
            <a:r>
              <a:rPr lang="en-GB" dirty="0" smtClean="0"/>
              <a:t>There are several stages in the advice process, including:</a:t>
            </a:r>
            <a:endParaRPr lang="en-US" dirty="0" smtClean="0"/>
          </a:p>
          <a:p>
            <a:pPr marL="0" indent="0">
              <a:buNone/>
            </a:pPr>
            <a:r>
              <a:rPr lang="en-GB" dirty="0" smtClean="0"/>
              <a:t>• identifying the problems;</a:t>
            </a:r>
            <a:endParaRPr lang="en-US" dirty="0" smtClean="0"/>
          </a:p>
          <a:p>
            <a:pPr marL="0" indent="0">
              <a:buNone/>
            </a:pPr>
            <a:r>
              <a:rPr lang="en-GB" dirty="0" smtClean="0"/>
              <a:t>• prioritising the problems;</a:t>
            </a:r>
            <a:endParaRPr lang="en-US" dirty="0" smtClean="0"/>
          </a:p>
          <a:p>
            <a:pPr marL="0" indent="0">
              <a:buNone/>
            </a:pPr>
            <a:r>
              <a:rPr lang="en-GB" dirty="0" smtClean="0"/>
              <a:t>• finding out what the farmer really wants to achieve; and</a:t>
            </a:r>
            <a:endParaRPr lang="en-US" dirty="0" smtClean="0"/>
          </a:p>
          <a:p>
            <a:pPr marL="0" indent="0">
              <a:buNone/>
            </a:pPr>
            <a:r>
              <a:rPr lang="en-GB" dirty="0" smtClean="0"/>
              <a:t>• providing appropriate solutions.</a:t>
            </a:r>
            <a:endParaRPr lang="en-US" dirty="0" smtClean="0"/>
          </a:p>
          <a:p>
            <a:pPr marL="0" indent="0">
              <a:buNone/>
            </a:pPr>
            <a:endParaRPr lang="en-US" dirty="0"/>
          </a:p>
        </p:txBody>
      </p:sp>
    </p:spTree>
    <p:extLst>
      <p:ext uri="{BB962C8B-B14F-4D97-AF65-F5344CB8AC3E}">
        <p14:creationId xmlns:p14="http://schemas.microsoft.com/office/powerpoint/2010/main" val="39754495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Metal storage bins</a:t>
            </a:r>
            <a:endParaRPr lang="en-US" dirty="0"/>
          </a:p>
        </p:txBody>
      </p:sp>
      <p:sp>
        <p:nvSpPr>
          <p:cNvPr id="3" name="Content Placeholder 2"/>
          <p:cNvSpPr>
            <a:spLocks noGrp="1"/>
          </p:cNvSpPr>
          <p:nvPr>
            <p:ph idx="1"/>
          </p:nvPr>
        </p:nvSpPr>
        <p:spPr/>
        <p:txBody>
          <a:bodyPr/>
          <a:lstStyle/>
          <a:p>
            <a:r>
              <a:rPr lang="en-US" dirty="0" smtClean="0"/>
              <a:t>Metal storage bins are made from smooth or corrugated galvanized metal sheets. </a:t>
            </a:r>
          </a:p>
          <a:p>
            <a:r>
              <a:rPr lang="en-US" dirty="0" smtClean="0"/>
              <a:t>They are usually cylindrical in shape with a flat top and bottom. Most bins are used for small-scale storage.</a:t>
            </a:r>
          </a:p>
          <a:p>
            <a:r>
              <a:rPr lang="en-US" dirty="0" smtClean="0"/>
              <a:t> Have a capacity of up to 1 </a:t>
            </a:r>
            <a:r>
              <a:rPr lang="en-US" dirty="0" err="1" smtClean="0"/>
              <a:t>tonne</a:t>
            </a:r>
            <a:r>
              <a:rPr lang="en-US" dirty="0" smtClean="0"/>
              <a:t>.</a:t>
            </a:r>
          </a:p>
          <a:p>
            <a:pPr marL="0" indent="0">
              <a:buNone/>
            </a:pPr>
            <a:endParaRPr lang="en-US" dirty="0"/>
          </a:p>
        </p:txBody>
      </p:sp>
    </p:spTree>
    <p:extLst>
      <p:ext uri="{BB962C8B-B14F-4D97-AF65-F5344CB8AC3E}">
        <p14:creationId xmlns:p14="http://schemas.microsoft.com/office/powerpoint/2010/main" val="8813412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Metal storage bins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29157843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Underground storage</a:t>
            </a:r>
            <a:endParaRPr lang="en-US" dirty="0"/>
          </a:p>
        </p:txBody>
      </p:sp>
      <p:sp>
        <p:nvSpPr>
          <p:cNvPr id="3" name="Content Placeholder 2"/>
          <p:cNvSpPr>
            <a:spLocks noGrp="1"/>
          </p:cNvSpPr>
          <p:nvPr>
            <p:ph idx="1"/>
          </p:nvPr>
        </p:nvSpPr>
        <p:spPr/>
        <p:txBody>
          <a:bodyPr/>
          <a:lstStyle/>
          <a:p>
            <a:r>
              <a:rPr lang="en-US" dirty="0" smtClean="0"/>
              <a:t>Pit stores are used in some parts of Africa, the Middle East and Southern Asia, primarily for storage of sorghum, millet and small grain pulses. </a:t>
            </a:r>
          </a:p>
          <a:p>
            <a:r>
              <a:rPr lang="en-US" dirty="0" smtClean="0"/>
              <a:t>The best pit stores provide a reliable, hermetic method of long-term storage.</a:t>
            </a:r>
          </a:p>
          <a:p>
            <a:pPr marL="0" indent="0">
              <a:buNone/>
            </a:pPr>
            <a:endParaRPr lang="en-US" dirty="0"/>
          </a:p>
        </p:txBody>
      </p:sp>
    </p:spTree>
    <p:extLst>
      <p:ext uri="{BB962C8B-B14F-4D97-AF65-F5344CB8AC3E}">
        <p14:creationId xmlns:p14="http://schemas.microsoft.com/office/powerpoint/2010/main" val="32086444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Bag storage</a:t>
            </a:r>
            <a:endParaRPr lang="en-US" dirty="0"/>
          </a:p>
        </p:txBody>
      </p:sp>
      <p:sp>
        <p:nvSpPr>
          <p:cNvPr id="3" name="Content Placeholder 2"/>
          <p:cNvSpPr>
            <a:spLocks noGrp="1"/>
          </p:cNvSpPr>
          <p:nvPr>
            <p:ph idx="1"/>
          </p:nvPr>
        </p:nvSpPr>
        <p:spPr/>
        <p:txBody>
          <a:bodyPr/>
          <a:lstStyle/>
          <a:p>
            <a:r>
              <a:rPr lang="en-US" dirty="0" smtClean="0"/>
              <a:t>Bag storage is a convenient way of keeping threshed grain and pulses. </a:t>
            </a:r>
          </a:p>
          <a:p>
            <a:r>
              <a:rPr lang="en-US" dirty="0" smtClean="0"/>
              <a:t>The need to thresh or shell grain may deter farmers from using bags if labour is in short supply at harvest time.</a:t>
            </a:r>
          </a:p>
          <a:p>
            <a:pPr marL="0" indent="0">
              <a:buNone/>
            </a:pPr>
            <a:endParaRPr lang="en-US" dirty="0"/>
          </a:p>
        </p:txBody>
      </p:sp>
    </p:spTree>
    <p:extLst>
      <p:ext uri="{BB962C8B-B14F-4D97-AF65-F5344CB8AC3E}">
        <p14:creationId xmlns:p14="http://schemas.microsoft.com/office/powerpoint/2010/main" val="21145143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Grain </a:t>
            </a:r>
            <a:r>
              <a:rPr lang="en-US" dirty="0" err="1" smtClean="0"/>
              <a:t>Prococoon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33228875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Grain </a:t>
            </a:r>
            <a:r>
              <a:rPr lang="en-US" dirty="0" err="1" smtClean="0"/>
              <a:t>Prococoon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05000"/>
            <a:ext cx="7467600" cy="4038599"/>
          </a:xfrm>
        </p:spPr>
      </p:pic>
    </p:spTree>
    <p:extLst>
      <p:ext uri="{BB962C8B-B14F-4D97-AF65-F5344CB8AC3E}">
        <p14:creationId xmlns:p14="http://schemas.microsoft.com/office/powerpoint/2010/main" val="1588913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Good storage practice</a:t>
            </a:r>
            <a:endParaRPr lang="en-US" dirty="0"/>
          </a:p>
        </p:txBody>
      </p:sp>
      <p:sp>
        <p:nvSpPr>
          <p:cNvPr id="3" name="Content Placeholder 2"/>
          <p:cNvSpPr>
            <a:spLocks noGrp="1"/>
          </p:cNvSpPr>
          <p:nvPr>
            <p:ph idx="1"/>
          </p:nvPr>
        </p:nvSpPr>
        <p:spPr/>
        <p:txBody>
          <a:bodyPr/>
          <a:lstStyle/>
          <a:p>
            <a:pPr marL="0" indent="0">
              <a:buNone/>
            </a:pPr>
            <a:r>
              <a:rPr lang="en-US" dirty="0" smtClean="0"/>
              <a:t>If grain is to remain in good condition from harvest to the time that it is to be consumed or sold, the farmer must follow the four pillars of good storage practice. </a:t>
            </a:r>
          </a:p>
          <a:p>
            <a:pPr marL="0" indent="0">
              <a:buNone/>
            </a:pPr>
            <a:endParaRPr lang="en-US" dirty="0"/>
          </a:p>
        </p:txBody>
      </p:sp>
    </p:spTree>
    <p:extLst>
      <p:ext uri="{BB962C8B-B14F-4D97-AF65-F5344CB8AC3E}">
        <p14:creationId xmlns:p14="http://schemas.microsoft.com/office/powerpoint/2010/main" val="6047241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Four (4) Pillars of Good Storage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 Ensuring that the crop going into store is in good condition.</a:t>
            </a:r>
          </a:p>
          <a:p>
            <a:pPr marL="0" indent="0">
              <a:buNone/>
            </a:pPr>
            <a:endParaRPr lang="en-US" dirty="0" smtClean="0"/>
          </a:p>
          <a:p>
            <a:pPr marL="0" indent="0">
              <a:buNone/>
            </a:pPr>
            <a:r>
              <a:rPr lang="en-US" dirty="0" smtClean="0"/>
              <a:t>• Keeping the store in good condition.</a:t>
            </a:r>
          </a:p>
          <a:p>
            <a:pPr marL="0" indent="0">
              <a:buNone/>
            </a:pPr>
            <a:endParaRPr lang="en-US" dirty="0" smtClean="0"/>
          </a:p>
          <a:p>
            <a:pPr marL="0" indent="0">
              <a:buNone/>
            </a:pPr>
            <a:r>
              <a:rPr lang="en-US" dirty="0" smtClean="0"/>
              <a:t>• </a:t>
            </a:r>
            <a:r>
              <a:rPr lang="en-US" dirty="0" err="1" smtClean="0"/>
              <a:t>Practising</a:t>
            </a:r>
            <a:r>
              <a:rPr lang="en-US" dirty="0" smtClean="0"/>
              <a:t> good store hygiene.</a:t>
            </a:r>
          </a:p>
          <a:p>
            <a:pPr marL="0" indent="0">
              <a:buNone/>
            </a:pPr>
            <a:endParaRPr lang="en-US" dirty="0" smtClean="0"/>
          </a:p>
          <a:p>
            <a:pPr marL="0" indent="0">
              <a:buNone/>
            </a:pPr>
            <a:r>
              <a:rPr lang="en-US" dirty="0" smtClean="0"/>
              <a:t>• Maintaining the condition of crop and store throughout the storage season.</a:t>
            </a:r>
          </a:p>
          <a:p>
            <a:pPr marL="0" indent="0">
              <a:buNone/>
            </a:pPr>
            <a:endParaRPr lang="en-US" dirty="0"/>
          </a:p>
        </p:txBody>
      </p:sp>
    </p:spTree>
    <p:extLst>
      <p:ext uri="{BB962C8B-B14F-4D97-AF65-F5344CB8AC3E}">
        <p14:creationId xmlns:p14="http://schemas.microsoft.com/office/powerpoint/2010/main" val="7761014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MOFA-RADU, ENGINEERING</a:t>
            </a:r>
            <a:endParaRPr lang="en-US" dirty="0"/>
          </a:p>
        </p:txBody>
      </p:sp>
      <p:sp>
        <p:nvSpPr>
          <p:cNvPr id="3" name="Content Placeholder 2"/>
          <p:cNvSpPr>
            <a:spLocks noGrp="1"/>
          </p:cNvSpPr>
          <p:nvPr>
            <p:ph idx="1"/>
          </p:nvPr>
        </p:nvSpPr>
        <p:spPr/>
        <p:txBody>
          <a:bodyPr>
            <a:normAutofit/>
          </a:bodyPr>
          <a:lstStyle/>
          <a:p>
            <a:pPr marL="109728" indent="0" algn="ctr">
              <a:buNone/>
            </a:pPr>
            <a:endParaRPr lang="en-US" sz="5400" smtClean="0"/>
          </a:p>
          <a:p>
            <a:pPr marL="109728" indent="0" algn="ctr">
              <a:buNone/>
            </a:pPr>
            <a:r>
              <a:rPr lang="en-US" sz="5400" smtClean="0"/>
              <a:t>THANKS </a:t>
            </a:r>
            <a:r>
              <a:rPr lang="en-US" sz="5400" dirty="0" smtClean="0"/>
              <a:t>FOR YOUR ATTENTION</a:t>
            </a:r>
          </a:p>
          <a:p>
            <a:pPr marL="109728" indent="0">
              <a:buNone/>
            </a:pPr>
            <a:endParaRPr lang="en-US" sz="5400" dirty="0" smtClean="0"/>
          </a:p>
          <a:p>
            <a:pPr marL="0" indent="0">
              <a:buNone/>
            </a:pPr>
            <a:endParaRPr lang="en-US" dirty="0"/>
          </a:p>
        </p:txBody>
      </p:sp>
    </p:spTree>
    <p:extLst>
      <p:ext uri="{BB962C8B-B14F-4D97-AF65-F5344CB8AC3E}">
        <p14:creationId xmlns:p14="http://schemas.microsoft.com/office/powerpoint/2010/main" val="2297034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HEALTHY MAIZE FARMING, A FARMERS DESIRE</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399"/>
            <a:ext cx="4495800" cy="4495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76400"/>
            <a:ext cx="4382589"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8647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Major causes of deterioration, Prevention and Control of Grains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The extension worker’s job is to help the farmer keep the quality of the stored grain in the</a:t>
            </a:r>
            <a:endParaRPr lang="en-US" dirty="0" smtClean="0"/>
          </a:p>
          <a:p>
            <a:pPr marL="0" indent="0">
              <a:buNone/>
            </a:pPr>
            <a:r>
              <a:rPr lang="en-GB" dirty="0" smtClean="0"/>
              <a:t>best possible condition so that the best price can be obtained at sale. </a:t>
            </a:r>
          </a:p>
          <a:p>
            <a:pPr marL="0" indent="0">
              <a:buNone/>
            </a:pPr>
            <a:r>
              <a:rPr lang="en-GB" dirty="0" smtClean="0"/>
              <a:t>The causes</a:t>
            </a:r>
            <a:r>
              <a:rPr lang="en-US" dirty="0" smtClean="0"/>
              <a:t> </a:t>
            </a:r>
            <a:r>
              <a:rPr lang="en-GB" dirty="0" smtClean="0"/>
              <a:t>of quality loss are:</a:t>
            </a:r>
            <a:endParaRPr lang="en-US" dirty="0" smtClean="0"/>
          </a:p>
          <a:p>
            <a:pPr marL="0" indent="0">
              <a:buNone/>
            </a:pPr>
            <a:r>
              <a:rPr lang="en-GB" dirty="0" smtClean="0"/>
              <a:t>• insects</a:t>
            </a:r>
            <a:endParaRPr lang="en-US" dirty="0" smtClean="0"/>
          </a:p>
          <a:p>
            <a:pPr marL="0" indent="0">
              <a:buNone/>
            </a:pPr>
            <a:r>
              <a:rPr lang="en-GB" dirty="0" smtClean="0"/>
              <a:t>• moulds</a:t>
            </a:r>
            <a:endParaRPr lang="en-US" dirty="0" smtClean="0"/>
          </a:p>
          <a:p>
            <a:pPr marL="0" indent="0">
              <a:buNone/>
            </a:pPr>
            <a:r>
              <a:rPr lang="en-GB" dirty="0" smtClean="0"/>
              <a:t>• rodents</a:t>
            </a:r>
            <a:endParaRPr lang="en-US" dirty="0" smtClean="0"/>
          </a:p>
          <a:p>
            <a:pPr marL="0" indent="0">
              <a:buNone/>
            </a:pPr>
            <a:r>
              <a:rPr lang="en-GB" dirty="0" smtClean="0"/>
              <a:t>• birds</a:t>
            </a:r>
            <a:endParaRPr lang="en-US" dirty="0" smtClean="0"/>
          </a:p>
          <a:p>
            <a:pPr marL="0" indent="0">
              <a:buNone/>
            </a:pPr>
            <a:endParaRPr lang="en-US" dirty="0"/>
          </a:p>
        </p:txBody>
      </p:sp>
    </p:spTree>
    <p:extLst>
      <p:ext uri="{BB962C8B-B14F-4D97-AF65-F5344CB8AC3E}">
        <p14:creationId xmlns:p14="http://schemas.microsoft.com/office/powerpoint/2010/main" val="2641541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563562"/>
          </a:xfrm>
        </p:spPr>
        <p:txBody>
          <a:bodyPr>
            <a:noAutofit/>
          </a:bodyPr>
          <a:lstStyle/>
          <a:p>
            <a:r>
              <a:rPr lang="en-US" sz="6000" b="1" dirty="0" smtClean="0"/>
              <a:t>Insects</a:t>
            </a:r>
            <a:endParaRPr lang="en-US" sz="6000" dirty="0"/>
          </a:p>
        </p:txBody>
      </p:sp>
      <p:sp>
        <p:nvSpPr>
          <p:cNvPr id="3" name="Content Placeholder 2"/>
          <p:cNvSpPr>
            <a:spLocks noGrp="1"/>
          </p:cNvSpPr>
          <p:nvPr>
            <p:ph idx="1"/>
          </p:nvPr>
        </p:nvSpPr>
        <p:spPr/>
        <p:txBody>
          <a:bodyPr/>
          <a:lstStyle/>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3000"/>
            <a:ext cx="3962400"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43001"/>
            <a:ext cx="3600450" cy="2581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 y="3724275"/>
            <a:ext cx="397002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724275"/>
            <a:ext cx="360045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8978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086600" cy="563562"/>
          </a:xfrm>
        </p:spPr>
        <p:txBody>
          <a:bodyPr>
            <a:normAutofit fontScale="90000"/>
          </a:bodyPr>
          <a:lstStyle/>
          <a:p>
            <a:r>
              <a:rPr lang="en-US" b="1" dirty="0" smtClean="0"/>
              <a:t>Insects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Insects are usually the most serious storage pests. </a:t>
            </a:r>
            <a:endParaRPr lang="en-US" dirty="0" smtClean="0"/>
          </a:p>
          <a:p>
            <a:pPr marL="0" indent="0">
              <a:buNone/>
            </a:pPr>
            <a:r>
              <a:rPr lang="en-GB" dirty="0" smtClean="0"/>
              <a:t>Nevertheless, insect damage reduces the quality of the grain and therefore the market price.</a:t>
            </a:r>
            <a:endParaRPr lang="en-US" dirty="0" smtClean="0"/>
          </a:p>
          <a:p>
            <a:pPr marL="0" indent="0">
              <a:buNone/>
            </a:pPr>
            <a:r>
              <a:rPr lang="en-GB" dirty="0" smtClean="0"/>
              <a:t>Insects cause loss in weight and also in the nutrient content. </a:t>
            </a:r>
            <a:endParaRPr lang="en-US" dirty="0" smtClean="0"/>
          </a:p>
          <a:p>
            <a:pPr marL="0" indent="0">
              <a:buNone/>
            </a:pPr>
            <a:r>
              <a:rPr lang="en-GB" dirty="0" smtClean="0"/>
              <a:t>Insect developing in grain produce heat, moisture and waste products. </a:t>
            </a:r>
          </a:p>
          <a:p>
            <a:pPr marL="0" indent="0">
              <a:buNone/>
            </a:pPr>
            <a:r>
              <a:rPr lang="en-GB" dirty="0" smtClean="0"/>
              <a:t>This can create conditions suitable for further</a:t>
            </a:r>
            <a:r>
              <a:rPr lang="en-US" dirty="0" smtClean="0"/>
              <a:t> </a:t>
            </a:r>
            <a:r>
              <a:rPr lang="en-GB" dirty="0" smtClean="0"/>
              <a:t>deterioration, especially the growth of moulds.</a:t>
            </a:r>
            <a:endParaRPr lang="en-US" dirty="0" smtClean="0"/>
          </a:p>
          <a:p>
            <a:pPr marL="0" indent="0">
              <a:buNone/>
            </a:pPr>
            <a:endParaRPr lang="en-US" dirty="0"/>
          </a:p>
        </p:txBody>
      </p:sp>
    </p:spTree>
    <p:extLst>
      <p:ext uri="{BB962C8B-B14F-4D97-AF65-F5344CB8AC3E}">
        <p14:creationId xmlns:p14="http://schemas.microsoft.com/office/powerpoint/2010/main" val="611368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INSECTS CAN DO</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676400"/>
            <a:ext cx="3657599"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676400"/>
            <a:ext cx="365760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008120"/>
            <a:ext cx="3657599" cy="1912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4008120"/>
            <a:ext cx="3657600"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92474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TotalTime>
  <Words>1625</Words>
  <Application>Microsoft Office PowerPoint</Application>
  <PresentationFormat>On-screen Show (4:3)</PresentationFormat>
  <Paragraphs>145</Paragraphs>
  <Slides>48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48</vt:i4>
      </vt:variant>
    </vt:vector>
  </HeadingPairs>
  <TitlesOfParts>
    <vt:vector size="51" baseType="lpstr">
      <vt:lpstr>Arial</vt:lpstr>
      <vt:lpstr>Calibri</vt:lpstr>
      <vt:lpstr>Office Theme</vt:lpstr>
      <vt:lpstr>TRAINING PROGRAM ON POST HARVEST MANAGEMENT OF CEREALS (MAIZE) </vt:lpstr>
      <vt:lpstr>TRAINING ON POST HARVEST MANAGEMENT</vt:lpstr>
      <vt:lpstr>The training is divided four (4) into  main sections</vt:lpstr>
      <vt:lpstr>Obtaining Information</vt:lpstr>
      <vt:lpstr>HEALTHY MAIZE FARMING, A FARMERS DESIRE</vt:lpstr>
      <vt:lpstr>Major causes of deterioration, Prevention and Control of Grains</vt:lpstr>
      <vt:lpstr>Insects</vt:lpstr>
      <vt:lpstr>Insects</vt:lpstr>
      <vt:lpstr>WHAT INSECTS CAN DO</vt:lpstr>
      <vt:lpstr>Controlling methods of insects in stored cereals and pulses</vt:lpstr>
      <vt:lpstr>CROP ROTATION</vt:lpstr>
      <vt:lpstr>EARLY HARVESTING</vt:lpstr>
      <vt:lpstr>SOLARIZATION</vt:lpstr>
      <vt:lpstr>SMOKING</vt:lpstr>
      <vt:lpstr>Chemical methods of insect control (insecticides)</vt:lpstr>
      <vt:lpstr>Chemical methods of insect control (insecticides)</vt:lpstr>
      <vt:lpstr>Moulds</vt:lpstr>
      <vt:lpstr>Moulds</vt:lpstr>
      <vt:lpstr>Other signs of the presence of moulds</vt:lpstr>
      <vt:lpstr>Factors that affect mould growth</vt:lpstr>
      <vt:lpstr>Con’t</vt:lpstr>
      <vt:lpstr>Prevention and control of Mould growth</vt:lpstr>
      <vt:lpstr>Rodents</vt:lpstr>
      <vt:lpstr>Rodent control</vt:lpstr>
      <vt:lpstr>Rodent control</vt:lpstr>
      <vt:lpstr>Birds</vt:lpstr>
      <vt:lpstr>Birds</vt:lpstr>
      <vt:lpstr>Birds control</vt:lpstr>
      <vt:lpstr>Birds control</vt:lpstr>
      <vt:lpstr>Storage Methods</vt:lpstr>
      <vt:lpstr>Seed storage</vt:lpstr>
      <vt:lpstr>Food Grain Storage</vt:lpstr>
      <vt:lpstr>Platforms and Frames</vt:lpstr>
      <vt:lpstr>Drying and storage cribs</vt:lpstr>
      <vt:lpstr>Crib constructed at Ayakomaso</vt:lpstr>
      <vt:lpstr>Crib constructed at Ayakomaso</vt:lpstr>
      <vt:lpstr>Baskets</vt:lpstr>
      <vt:lpstr>Basket</vt:lpstr>
      <vt:lpstr>Solid wall bins</vt:lpstr>
      <vt:lpstr>Metal storage bins</vt:lpstr>
      <vt:lpstr>Metal storage bins</vt:lpstr>
      <vt:lpstr>Underground storage</vt:lpstr>
      <vt:lpstr>Bag storage</vt:lpstr>
      <vt:lpstr>Grain Prococoon</vt:lpstr>
      <vt:lpstr>Grain Prococoon</vt:lpstr>
      <vt:lpstr>Good storage practice</vt:lpstr>
      <vt:lpstr>The Four (4) Pillars of Good Storage</vt:lpstr>
      <vt:lpstr>MOFA-RADU, ENGINEERING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dc:creator>
  <cp:lastModifiedBy>Prof</cp:lastModifiedBy>
  <cp:revision>46</cp:revision>
  <dcterms:created xsi:type="dcterms:W3CDTF">2013-02-27T06:55:32Z</dcterms:created>
  <dcterms:modified xsi:type="dcterms:W3CDTF">2013-10-03T20:20:10Z</dcterms:modified>
</cp:coreProperties>
</file>